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"/>
  </p:notes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6021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2046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68071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4099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0122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36139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2167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48193" algn="l" defTabSz="9120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3E1FAB-C173-46A9-9322-F84753DC21E6}">
          <p14:sldIdLst>
            <p14:sldId id="3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97" autoAdjust="0"/>
  </p:normalViewPr>
  <p:slideViewPr>
    <p:cSldViewPr>
      <p:cViewPr>
        <p:scale>
          <a:sx n="78" d="100"/>
          <a:sy n="78" d="100"/>
        </p:scale>
        <p:origin x="-1760" y="-560"/>
      </p:cViewPr>
      <p:guideLst>
        <p:guide orient="horz" pos="216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C3C7E-489A-416A-A645-264ADC333CE1}" type="datetimeFigureOut">
              <a:rPr lang="en-GB" smtClean="0"/>
              <a:t>30/12/14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A09F7-C02E-4AF3-B1C1-5FB460E7C7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21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021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046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071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099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0122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6139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2167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8193" algn="l" defTabSz="9120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" y="4335465"/>
            <a:ext cx="9144000" cy="1470025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HeliconHealth-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251" y="2160934"/>
            <a:ext cx="6921500" cy="173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5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9B097E23-69BE-2F40-88C5-8D42DCE19270}" type="datetimeFigureOut">
              <a:rPr lang="en-US" smtClean="0">
                <a:solidFill>
                  <a:prstClr val="black"/>
                </a:solidFill>
              </a:rPr>
              <a:pPr defTabSz="456046"/>
              <a:t>30/12/14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4"/>
            <a:ext cx="2895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F7040D95-DB10-6049-992E-BD4C54C30E0A}" type="slidenum">
              <a:rPr lang="en-US" smtClean="0">
                <a:solidFill>
                  <a:prstClr val="black"/>
                </a:solidFill>
              </a:rPr>
              <a:pPr defTabSz="456046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5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22" y="274665"/>
            <a:ext cx="6019799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9B097E23-69BE-2F40-88C5-8D42DCE19270}" type="datetimeFigureOut">
              <a:rPr lang="en-US" smtClean="0">
                <a:solidFill>
                  <a:prstClr val="black"/>
                </a:solidFill>
              </a:rPr>
              <a:pPr defTabSz="456046"/>
              <a:t>30/12/14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4"/>
            <a:ext cx="2895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F7040D95-DB10-6049-992E-BD4C54C30E0A}" type="slidenum">
              <a:rPr lang="en-US" smtClean="0">
                <a:solidFill>
                  <a:prstClr val="black"/>
                </a:solidFill>
              </a:rPr>
              <a:pPr defTabSz="456046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3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9B097E23-69BE-2F40-88C5-8D42DCE19270}" type="datetimeFigureOut">
              <a:rPr lang="en-US" smtClean="0">
                <a:solidFill>
                  <a:prstClr val="black"/>
                </a:solidFill>
              </a:rPr>
              <a:pPr defTabSz="456046"/>
              <a:t>30/12/14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4"/>
            <a:ext cx="2895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F7040D95-DB10-6049-992E-BD4C54C30E0A}" type="slidenum">
              <a:rPr lang="en-US" smtClean="0">
                <a:solidFill>
                  <a:prstClr val="black"/>
                </a:solidFill>
              </a:rPr>
              <a:pPr defTabSz="456046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4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4"/>
            <a:ext cx="7772401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0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20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1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1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62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23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83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9B097E23-69BE-2F40-88C5-8D42DCE19270}" type="datetimeFigureOut">
              <a:rPr lang="en-US" smtClean="0">
                <a:solidFill>
                  <a:prstClr val="black"/>
                </a:solidFill>
              </a:rPr>
              <a:pPr defTabSz="456046"/>
              <a:t>30/12/14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4"/>
            <a:ext cx="2895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F7040D95-DB10-6049-992E-BD4C54C30E0A}" type="slidenum">
              <a:rPr lang="en-US" smtClean="0">
                <a:solidFill>
                  <a:prstClr val="black"/>
                </a:solidFill>
              </a:rPr>
              <a:pPr defTabSz="456046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2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32" y="1369127"/>
            <a:ext cx="4297869" cy="522907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23" y="1369127"/>
            <a:ext cx="4291683" cy="522907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6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46" indent="0">
              <a:buNone/>
              <a:defRPr sz="2000" b="1"/>
            </a:lvl2pPr>
            <a:lvl3pPr marL="912092" indent="0">
              <a:buNone/>
              <a:defRPr sz="1700" b="1"/>
            </a:lvl3pPr>
            <a:lvl4pPr marL="1368143" indent="0">
              <a:buNone/>
              <a:defRPr sz="1600" b="1"/>
            </a:lvl4pPr>
            <a:lvl5pPr marL="1824192" indent="0">
              <a:buNone/>
              <a:defRPr sz="1600" b="1"/>
            </a:lvl5pPr>
            <a:lvl6pPr marL="2280235" indent="0">
              <a:buNone/>
              <a:defRPr sz="1600" b="1"/>
            </a:lvl6pPr>
            <a:lvl7pPr marL="2736280" indent="0">
              <a:buNone/>
              <a:defRPr sz="1600" b="1"/>
            </a:lvl7pPr>
            <a:lvl8pPr marL="3192334" indent="0">
              <a:buNone/>
              <a:defRPr sz="1600" b="1"/>
            </a:lvl8pPr>
            <a:lvl9pPr marL="3648378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9" y="1535113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46" indent="0">
              <a:buNone/>
              <a:defRPr sz="2000" b="1"/>
            </a:lvl2pPr>
            <a:lvl3pPr marL="912092" indent="0">
              <a:buNone/>
              <a:defRPr sz="1700" b="1"/>
            </a:lvl3pPr>
            <a:lvl4pPr marL="1368143" indent="0">
              <a:buNone/>
              <a:defRPr sz="1600" b="1"/>
            </a:lvl4pPr>
            <a:lvl5pPr marL="1824192" indent="0">
              <a:buNone/>
              <a:defRPr sz="1600" b="1"/>
            </a:lvl5pPr>
            <a:lvl6pPr marL="2280235" indent="0">
              <a:buNone/>
              <a:defRPr sz="1600" b="1"/>
            </a:lvl6pPr>
            <a:lvl7pPr marL="2736280" indent="0">
              <a:buNone/>
              <a:defRPr sz="1600" b="1"/>
            </a:lvl7pPr>
            <a:lvl8pPr marL="3192334" indent="0">
              <a:buNone/>
              <a:defRPr sz="1600" b="1"/>
            </a:lvl8pPr>
            <a:lvl9pPr marL="3648378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9" y="21748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9B097E23-69BE-2F40-88C5-8D42DCE19270}" type="datetimeFigureOut">
              <a:rPr lang="en-US" smtClean="0">
                <a:solidFill>
                  <a:prstClr val="black"/>
                </a:solidFill>
              </a:rPr>
              <a:pPr defTabSz="456046"/>
              <a:t>30/12/14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1" y="6356354"/>
            <a:ext cx="2895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F7040D95-DB10-6049-992E-BD4C54C30E0A}" type="slidenum">
              <a:rPr lang="en-US" smtClean="0">
                <a:solidFill>
                  <a:prstClr val="black"/>
                </a:solidFill>
              </a:rPr>
              <a:pPr defTabSz="456046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9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09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7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26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046" indent="0">
              <a:buNone/>
              <a:defRPr sz="1200"/>
            </a:lvl2pPr>
            <a:lvl3pPr marL="912092" indent="0">
              <a:buNone/>
              <a:defRPr sz="1000"/>
            </a:lvl3pPr>
            <a:lvl4pPr marL="1368143" indent="0">
              <a:buNone/>
              <a:defRPr sz="900"/>
            </a:lvl4pPr>
            <a:lvl5pPr marL="1824192" indent="0">
              <a:buNone/>
              <a:defRPr sz="900"/>
            </a:lvl5pPr>
            <a:lvl6pPr marL="2280235" indent="0">
              <a:buNone/>
              <a:defRPr sz="900"/>
            </a:lvl6pPr>
            <a:lvl7pPr marL="2736280" indent="0">
              <a:buNone/>
              <a:defRPr sz="900"/>
            </a:lvl7pPr>
            <a:lvl8pPr marL="3192334" indent="0">
              <a:buNone/>
              <a:defRPr sz="900"/>
            </a:lvl8pPr>
            <a:lvl9pPr marL="3648378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9B097E23-69BE-2F40-88C5-8D42DCE19270}" type="datetimeFigureOut">
              <a:rPr lang="en-US" smtClean="0">
                <a:solidFill>
                  <a:prstClr val="black"/>
                </a:solidFill>
              </a:rPr>
              <a:pPr defTabSz="456046"/>
              <a:t>30/12/14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4"/>
            <a:ext cx="2895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F7040D95-DB10-6049-992E-BD4C54C30E0A}" type="slidenum">
              <a:rPr lang="en-US" smtClean="0">
                <a:solidFill>
                  <a:prstClr val="black"/>
                </a:solidFill>
              </a:rPr>
              <a:pPr defTabSz="456046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3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046" indent="0">
              <a:buNone/>
              <a:defRPr sz="2900"/>
            </a:lvl2pPr>
            <a:lvl3pPr marL="912092" indent="0">
              <a:buNone/>
              <a:defRPr sz="2400"/>
            </a:lvl3pPr>
            <a:lvl4pPr marL="1368143" indent="0">
              <a:buNone/>
              <a:defRPr sz="2000"/>
            </a:lvl4pPr>
            <a:lvl5pPr marL="1824192" indent="0">
              <a:buNone/>
              <a:defRPr sz="2000"/>
            </a:lvl5pPr>
            <a:lvl6pPr marL="2280235" indent="0">
              <a:buNone/>
              <a:defRPr sz="2000"/>
            </a:lvl6pPr>
            <a:lvl7pPr marL="2736280" indent="0">
              <a:buNone/>
              <a:defRPr sz="2000"/>
            </a:lvl7pPr>
            <a:lvl8pPr marL="3192334" indent="0">
              <a:buNone/>
              <a:defRPr sz="2000"/>
            </a:lvl8pPr>
            <a:lvl9pPr marL="36483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046" indent="0">
              <a:buNone/>
              <a:defRPr sz="1200"/>
            </a:lvl2pPr>
            <a:lvl3pPr marL="912092" indent="0">
              <a:buNone/>
              <a:defRPr sz="1000"/>
            </a:lvl3pPr>
            <a:lvl4pPr marL="1368143" indent="0">
              <a:buNone/>
              <a:defRPr sz="900"/>
            </a:lvl4pPr>
            <a:lvl5pPr marL="1824192" indent="0">
              <a:buNone/>
              <a:defRPr sz="900"/>
            </a:lvl5pPr>
            <a:lvl6pPr marL="2280235" indent="0">
              <a:buNone/>
              <a:defRPr sz="900"/>
            </a:lvl6pPr>
            <a:lvl7pPr marL="2736280" indent="0">
              <a:buNone/>
              <a:defRPr sz="900"/>
            </a:lvl7pPr>
            <a:lvl8pPr marL="3192334" indent="0">
              <a:buNone/>
              <a:defRPr sz="900"/>
            </a:lvl8pPr>
            <a:lvl9pPr marL="3648378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9B097E23-69BE-2F40-88C5-8D42DCE19270}" type="datetimeFigureOut">
              <a:rPr lang="en-US" smtClean="0">
                <a:solidFill>
                  <a:prstClr val="black"/>
                </a:solidFill>
              </a:rPr>
              <a:pPr defTabSz="456046"/>
              <a:t>30/12/14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4"/>
            <a:ext cx="2895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3" y="6356354"/>
            <a:ext cx="2133600" cy="365126"/>
          </a:xfrm>
          <a:prstGeom prst="rect">
            <a:avLst/>
          </a:prstGeom>
        </p:spPr>
        <p:txBody>
          <a:bodyPr lIns="91212" tIns="45602" rIns="91212" bIns="45602"/>
          <a:lstStyle/>
          <a:p>
            <a:pPr defTabSz="456046"/>
            <a:fld id="{F7040D95-DB10-6049-992E-BD4C54C30E0A}" type="slidenum">
              <a:rPr lang="en-US" smtClean="0">
                <a:solidFill>
                  <a:prstClr val="black"/>
                </a:solidFill>
              </a:rPr>
              <a:pPr defTabSz="456046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" y="0"/>
            <a:ext cx="9144000" cy="1143000"/>
          </a:xfrm>
          <a:prstGeom prst="rect">
            <a:avLst/>
          </a:prstGeom>
          <a:solidFill>
            <a:srgbClr val="267680"/>
          </a:solidFill>
        </p:spPr>
        <p:txBody>
          <a:bodyPr vert="horz" lIns="91212" tIns="45602" rIns="91212" bIns="45602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20" y="1369128"/>
            <a:ext cx="8675976" cy="5146593"/>
          </a:xfrm>
          <a:prstGeom prst="rect">
            <a:avLst/>
          </a:prstGeom>
        </p:spPr>
        <p:txBody>
          <a:bodyPr vert="horz" lIns="91212" tIns="45602" rIns="91212" bIns="45602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6046" rtl="0" eaLnBrk="1" latinLnBrk="0" hangingPunct="1">
        <a:spcBef>
          <a:spcPct val="0"/>
        </a:spcBef>
        <a:buNone/>
        <a:defRPr sz="3200" kern="1200" cap="all">
          <a:solidFill>
            <a:srgbClr val="F2F2F2"/>
          </a:solidFill>
          <a:latin typeface="+mj-lt"/>
          <a:ea typeface="+mj-ea"/>
          <a:cs typeface="+mj-cs"/>
        </a:defRPr>
      </a:lvl1pPr>
    </p:titleStyle>
    <p:bodyStyle>
      <a:lvl1pPr marL="342030" indent="-342030" algn="l" defTabSz="4560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081" indent="-285034" algn="l" defTabSz="456046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119" indent="-228013" algn="l" defTabSz="4560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167" indent="-228013" algn="l" defTabSz="4560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213" indent="-228013" algn="l" defTabSz="4560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8256" indent="-228013" algn="l" defTabSz="456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4308" indent="-228013" algn="l" defTabSz="456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355" indent="-228013" algn="l" defTabSz="456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6402" indent="-228013" algn="l" defTabSz="4560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46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92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143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192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235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280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334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378" algn="l" defTabSz="45604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NPSA measures </a:t>
            </a:r>
            <a:br>
              <a:rPr lang="en-US" b="1" dirty="0" smtClean="0"/>
            </a:br>
            <a:r>
              <a:rPr lang="en-US" sz="2000" b="1" dirty="0"/>
              <a:t>COMMUNITY BASED ANTICOAGULANT AND STROKE PREVENTION SERVICES  IN ROMIRE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/>
              <a:t>Anticoagulant control in time period  </a:t>
            </a:r>
            <a:r>
              <a:rPr lang="en-US" sz="2200" b="1" dirty="0" smtClean="0"/>
              <a:t>01.01.2013 </a:t>
            </a:r>
            <a:r>
              <a:rPr lang="en-US" sz="2200" b="1" dirty="0"/>
              <a:t>– </a:t>
            </a:r>
            <a:r>
              <a:rPr lang="en-US" sz="2200" b="1" dirty="0" smtClean="0"/>
              <a:t>31.12.2013</a:t>
            </a:r>
            <a:endParaRPr lang="en-US" sz="2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0033" y="1227668"/>
          <a:ext cx="7969255" cy="4997246"/>
        </p:xfrm>
        <a:graphic>
          <a:graphicData uri="http://schemas.openxmlformats.org/drawingml/2006/table">
            <a:tbl>
              <a:tblPr/>
              <a:tblGrid>
                <a:gridCol w="885473"/>
                <a:gridCol w="1264422"/>
                <a:gridCol w="866712"/>
                <a:gridCol w="525283"/>
                <a:gridCol w="885473"/>
                <a:gridCol w="885473"/>
                <a:gridCol w="885473"/>
                <a:gridCol w="885473"/>
                <a:gridCol w="885473"/>
              </a:tblGrid>
              <a:tr h="79399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BOROUGH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Site (year commenced)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Patient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Number (New plan)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Visits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% INRs within range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%time in range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(fraction of INRs)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% of INRs &lt;1.2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% of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INRs &gt;5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% of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INRs &gt;8</a:t>
                      </a:r>
                    </a:p>
                  </a:txBody>
                  <a:tcPr marL="16230" marR="16230" marT="17582" marB="17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</a:tr>
              <a:tr h="400926">
                <a:tc rowSpan="9"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ROMIRE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GP Practice 1 (2011)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115 (78)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753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65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65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1.5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0.5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400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GP Practice 2 (2012)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14 (14)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81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67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67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560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Community Pharmacy 1 (2012)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340 (20)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3100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62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62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3.0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1.2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0.2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560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Community Pharmacy 2 (2012)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198 (15)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1809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67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67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1.6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2.0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429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Health Centre 1 (2011)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166 (55)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1577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70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70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429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Health Centre 2 (2009)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120 (10)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1190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63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63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0.8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1.4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364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Patient self-testing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35 (3)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350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72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72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495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Community Hospital (2009)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302 (21)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1500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69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69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1.0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0.4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0.4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</a:tr>
              <a:tr h="560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District General Hospital (1987)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870 (45)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8750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55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55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/>
                        <a:t>0.8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1.3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/>
                        <a:t>1.2</a:t>
                      </a:r>
                    </a:p>
                  </a:txBody>
                  <a:tcPr marL="16230" marR="16230" marT="17582" marB="1758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E"/>
                    </a:solidFill>
                  </a:tcPr>
                </a:tc>
              </a:tr>
            </a:tbl>
          </a:graphicData>
        </a:graphic>
      </p:graphicFrame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12" y="-307645"/>
            <a:ext cx="184270" cy="61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212" tIns="45602" rIns="91212" bIns="45602" numCol="1" anchor="ctr" anchorCtr="0" compatLnSpc="1">
            <a:prstTxWarp prst="textNoShape">
              <a:avLst/>
            </a:prstTxWarp>
            <a:spAutoFit/>
          </a:bodyPr>
          <a:lstStyle/>
          <a:p>
            <a:pPr defTabSz="912092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Arial" pitchFamily="34" charset="0"/>
              </a:rPr>
              <a:t/>
            </a:r>
            <a:br>
              <a:rPr lang="en-US" smtClean="0">
                <a:solidFill>
                  <a:prstClr val="black"/>
                </a:solidFill>
                <a:latin typeface="Arial" pitchFamily="34" charset="0"/>
              </a:rPr>
            </a:b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1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169</Words>
  <Application>Microsoft Macintosh PowerPoint</Application>
  <PresentationFormat>On-screen Show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4_Office Theme</vt:lpstr>
      <vt:lpstr>NPSA measures  COMMUNITY BASED ANTICOAGULANT AND STROKE PREVENTION SERVICES  IN ROMIRE Anticoagulant control in time period  01.01.2013 – 31.12.2013</vt:lpstr>
    </vt:vector>
  </TitlesOfParts>
  <Company>University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Patterson</dc:creator>
  <cp:lastModifiedBy>Bridget Coleman</cp:lastModifiedBy>
  <cp:revision>142</cp:revision>
  <dcterms:created xsi:type="dcterms:W3CDTF">2013-06-21T15:47:12Z</dcterms:created>
  <dcterms:modified xsi:type="dcterms:W3CDTF">2014-12-30T15:11:10Z</dcterms:modified>
</cp:coreProperties>
</file>